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3"/>
  </p:notesMasterIdLst>
  <p:sldIdLst>
    <p:sldId id="256" r:id="rId2"/>
  </p:sldIdLst>
  <p:sldSz cx="7772400" cy="10058400"/>
  <p:notesSz cx="6858000" cy="9144000"/>
  <p:embeddedFontLst>
    <p:embeddedFont>
      <p:font typeface="Bitter" panose="02000000000000000000" pitchFamily="2" charset="0"/>
      <p:regular r:id="rId4"/>
      <p:bold r:id="rId5"/>
      <p:italic r:id="rId6"/>
    </p:embeddedFont>
    <p:embeddedFont>
      <p:font typeface="UnifrakturMaguntia" panose="020B0603050302020204" pitchFamily="3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51"/>
    <p:restoredTop sz="94624"/>
  </p:normalViewPr>
  <p:slideViewPr>
    <p:cSldViewPr snapToGrid="0" snapToObjects="1">
      <p:cViewPr varScale="1">
        <p:scale>
          <a:sx n="61" d="100"/>
          <a:sy n="61" d="100"/>
        </p:scale>
        <p:origin x="2136" y="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50975" y="308900"/>
            <a:ext cx="7297500" cy="14478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600" dirty="0">
                <a:solidFill>
                  <a:schemeClr val="dk1"/>
                </a:solidFill>
                <a:latin typeface="UnifrakturMaguntia"/>
                <a:ea typeface="UnifrakturMaguntia"/>
                <a:cs typeface="UnifrakturMaguntia"/>
                <a:sym typeface="UnifrakturMaguntia"/>
              </a:rPr>
              <a:t>The Stillwater Times</a:t>
            </a:r>
            <a:endParaRPr sz="3600" dirty="0">
              <a:solidFill>
                <a:schemeClr val="dk1"/>
              </a:solidFill>
              <a:latin typeface="UnifrakturMaguntia"/>
              <a:ea typeface="UnifrakturMaguntia"/>
              <a:cs typeface="UnifrakturMaguntia"/>
              <a:sym typeface="UnifrakturMaguntia"/>
            </a:endParaRPr>
          </a:p>
          <a:p>
            <a:pPr marL="0" lvl="0" indent="0" algn="ctr" rtl="0">
              <a:spcBef>
                <a:spcPts val="0"/>
              </a:spcBef>
              <a:spcAft>
                <a:spcPts val="0"/>
              </a:spcAft>
              <a:buClr>
                <a:schemeClr val="dk1"/>
              </a:buClr>
              <a:buSzPts val="1100"/>
              <a:buFont typeface="Arial"/>
              <a:buNone/>
            </a:pPr>
            <a:r>
              <a:rPr lang="en" sz="1100" dirty="0"/>
              <a:t>Stillwater, Oklahoma — Friday, May 10, 2019  — 1 page  five cents</a:t>
            </a:r>
            <a:endParaRPr sz="1100" dirty="0"/>
          </a:p>
        </p:txBody>
      </p:sp>
      <p:cxnSp>
        <p:nvCxnSpPr>
          <p:cNvPr id="55" name="Google Shape;55;p13"/>
          <p:cNvCxnSpPr/>
          <p:nvPr/>
        </p:nvCxnSpPr>
        <p:spPr>
          <a:xfrm>
            <a:off x="250975" y="366825"/>
            <a:ext cx="7201200" cy="0"/>
          </a:xfrm>
          <a:prstGeom prst="straightConnector1">
            <a:avLst/>
          </a:prstGeom>
          <a:noFill/>
          <a:ln w="28575" cap="flat" cmpd="sng">
            <a:solidFill>
              <a:schemeClr val="dk2"/>
            </a:solidFill>
            <a:prstDash val="solid"/>
            <a:round/>
            <a:headEnd type="none" w="med" len="med"/>
            <a:tailEnd type="none" w="med" len="med"/>
          </a:ln>
        </p:spPr>
      </p:cxnSp>
      <p:cxnSp>
        <p:nvCxnSpPr>
          <p:cNvPr id="56" name="Google Shape;56;p13"/>
          <p:cNvCxnSpPr/>
          <p:nvPr/>
        </p:nvCxnSpPr>
        <p:spPr>
          <a:xfrm>
            <a:off x="347275" y="1832900"/>
            <a:ext cx="7201200" cy="0"/>
          </a:xfrm>
          <a:prstGeom prst="straightConnector1">
            <a:avLst/>
          </a:prstGeom>
          <a:noFill/>
          <a:ln w="28575" cap="flat" cmpd="sng">
            <a:solidFill>
              <a:schemeClr val="dk2"/>
            </a:solidFill>
            <a:prstDash val="solid"/>
            <a:round/>
            <a:headEnd type="none" w="med" len="med"/>
            <a:tailEnd type="none" w="med" len="med"/>
          </a:ln>
        </p:spPr>
      </p:cxnSp>
      <p:cxnSp>
        <p:nvCxnSpPr>
          <p:cNvPr id="57" name="Google Shape;57;p13"/>
          <p:cNvCxnSpPr/>
          <p:nvPr/>
        </p:nvCxnSpPr>
        <p:spPr>
          <a:xfrm>
            <a:off x="347275" y="1909100"/>
            <a:ext cx="7201200" cy="0"/>
          </a:xfrm>
          <a:prstGeom prst="straightConnector1">
            <a:avLst/>
          </a:prstGeom>
          <a:noFill/>
          <a:ln w="9525" cap="flat" cmpd="sng">
            <a:solidFill>
              <a:schemeClr val="dk2"/>
            </a:solidFill>
            <a:prstDash val="solid"/>
            <a:round/>
            <a:headEnd type="none" w="med" len="med"/>
            <a:tailEnd type="none" w="med" len="med"/>
          </a:ln>
        </p:spPr>
      </p:cxnSp>
      <p:cxnSp>
        <p:nvCxnSpPr>
          <p:cNvPr id="58" name="Google Shape;58;p13"/>
          <p:cNvCxnSpPr/>
          <p:nvPr/>
        </p:nvCxnSpPr>
        <p:spPr>
          <a:xfrm>
            <a:off x="250975" y="285875"/>
            <a:ext cx="7201200" cy="0"/>
          </a:xfrm>
          <a:prstGeom prst="straightConnector1">
            <a:avLst/>
          </a:prstGeom>
          <a:noFill/>
          <a:ln w="9525" cap="flat" cmpd="sng">
            <a:solidFill>
              <a:schemeClr val="dk2"/>
            </a:solidFill>
            <a:prstDash val="solid"/>
            <a:round/>
            <a:headEnd type="none" w="med" len="med"/>
            <a:tailEnd type="none" w="med" len="med"/>
          </a:ln>
        </p:spPr>
      </p:cxnSp>
      <p:sp>
        <p:nvSpPr>
          <p:cNvPr id="60" name="Google Shape;60;p13"/>
          <p:cNvSpPr txBox="1"/>
          <p:nvPr/>
        </p:nvSpPr>
        <p:spPr>
          <a:xfrm>
            <a:off x="5483056" y="2047099"/>
            <a:ext cx="2120100" cy="7692324"/>
          </a:xfrm>
          <a:prstGeom prst="rect">
            <a:avLst/>
          </a:prstGeom>
          <a:noFill/>
          <a:ln>
            <a:noFill/>
          </a:ln>
        </p:spPr>
        <p:txBody>
          <a:bodyPr spcFirstLastPara="1" wrap="square" lIns="91425" tIns="91425" rIns="91425" bIns="91425" anchor="t" anchorCtr="0">
            <a:noAutofit/>
          </a:bodyPr>
          <a:lstStyle/>
          <a:p>
            <a:r>
              <a:rPr lang="en-US" dirty="0"/>
              <a:t>Dr. Patrauchan’s research focuses on the homeostasis of calcium. As of right now the evidence suggests that a balance of calcium within the cell may be the what triggers the opportunistic pathogen</a:t>
            </a:r>
          </a:p>
          <a:p>
            <a:endParaRPr lang="en-US" dirty="0"/>
          </a:p>
          <a:p>
            <a:r>
              <a:rPr lang="en-US" dirty="0"/>
              <a:t>A study was performed to test this hypothesis. The results of this study have shown that maintaining homeostasis within calcium levels is essential to not triggering the human pathogen. The study found that three transporters play a large role in calcium homeostasis, these transporters are the focus of Dr. Patrauchan’s future studies within the effects of calcium homeostasis on patients with cystic fibrosis. </a:t>
            </a:r>
          </a:p>
          <a:p>
            <a:r>
              <a:rPr lang="en-US" dirty="0"/>
              <a:t> </a:t>
            </a:r>
          </a:p>
          <a:p>
            <a:r>
              <a:rPr lang="en-US" sz="1100" b="1" dirty="0"/>
              <a:t>References </a:t>
            </a:r>
            <a:endParaRPr lang="en-US" sz="1100" dirty="0"/>
          </a:p>
          <a:p>
            <a:r>
              <a:rPr lang="en-US" sz="700" dirty="0"/>
              <a:t>M. Guragain, D. Lenaburg, S. Moore, I. Reutlinger, and M.A. Patrauchan “Calcium homeostasis in Pseudomonas aeruginosa requires multiple transporters and modulates swarming motility”. 2013, Cell Calcium. 54(5), 350-61.</a:t>
            </a:r>
          </a:p>
          <a:p>
            <a:endParaRPr lang="en-US" sz="1000" dirty="0"/>
          </a:p>
        </p:txBody>
      </p:sp>
      <p:sp>
        <p:nvSpPr>
          <p:cNvPr id="61" name="Google Shape;61;p13"/>
          <p:cNvSpPr txBox="1"/>
          <p:nvPr/>
        </p:nvSpPr>
        <p:spPr>
          <a:xfrm>
            <a:off x="197158" y="1909100"/>
            <a:ext cx="2615609" cy="8011301"/>
          </a:xfrm>
          <a:prstGeom prst="rect">
            <a:avLst/>
          </a:prstGeom>
          <a:noFill/>
          <a:ln>
            <a:noFill/>
          </a:ln>
        </p:spPr>
        <p:txBody>
          <a:bodyPr spcFirstLastPara="1" wrap="square" lIns="91425" tIns="91425" rIns="91425" bIns="91425" anchor="t" anchorCtr="0">
            <a:noAutofit/>
          </a:bodyPr>
          <a:lstStyle/>
          <a:p>
            <a:pPr algn="ctr"/>
            <a:r>
              <a:rPr lang="en-US" sz="1600" b="1" dirty="0"/>
              <a:t>Dr. Patrauchan’s work with Cystic Fibrosis </a:t>
            </a:r>
            <a:endParaRPr lang="en-US" sz="1200" dirty="0">
              <a:latin typeface="Bitter"/>
              <a:ea typeface="Bitter"/>
              <a:cs typeface="Bitter"/>
              <a:sym typeface="Bitter"/>
            </a:endParaRPr>
          </a:p>
          <a:p>
            <a:pPr algn="ctr"/>
            <a:r>
              <a:rPr lang="en-US" sz="1200" dirty="0">
                <a:latin typeface="Bitter"/>
                <a:ea typeface="Bitter"/>
                <a:cs typeface="Bitter"/>
                <a:sym typeface="Bitter"/>
              </a:rPr>
              <a:t>Corinne Washington </a:t>
            </a:r>
          </a:p>
          <a:p>
            <a:pPr algn="ctr"/>
            <a:endParaRPr lang="en-US" dirty="0"/>
          </a:p>
          <a:p>
            <a:r>
              <a:rPr lang="en-US" dirty="0">
                <a:latin typeface="Arial" panose="020B0604020202020204" pitchFamily="34" charset="0"/>
                <a:ea typeface="Bitter"/>
                <a:cs typeface="Arial" panose="020B0604020202020204" pitchFamily="34" charset="0"/>
                <a:sym typeface="Bitter"/>
              </a:rPr>
              <a:t>Dr. Marianna Patrauchan is a professor at Oklahoma State University in the Department of Microbiology and Molecular Genetics. She obtained her Ph.D. in Microbiology at the Institute of Microbiology and Virology, National Academy of Sciences in 1995. For the last twenty years, Dr. Patrauchan has dedicated her life to the field of microbiology. She is currently researching the role that calcium plays in causing diseases associated with bacterial infections. </a:t>
            </a:r>
          </a:p>
          <a:p>
            <a:endParaRPr lang="en-US" dirty="0">
              <a:latin typeface="Arial" panose="020B0604020202020204" pitchFamily="34" charset="0"/>
              <a:ea typeface="Bitter"/>
              <a:cs typeface="Arial" panose="020B0604020202020204" pitchFamily="34" charset="0"/>
              <a:sym typeface="Bitter"/>
            </a:endParaRPr>
          </a:p>
          <a:p>
            <a:r>
              <a:rPr lang="en-US" dirty="0">
                <a:latin typeface="Arial" panose="020B0604020202020204" pitchFamily="34" charset="0"/>
                <a:ea typeface="Bitter"/>
                <a:cs typeface="Arial" panose="020B0604020202020204" pitchFamily="34" charset="0"/>
                <a:sym typeface="Bitter"/>
              </a:rPr>
              <a:t>Dr. Patrauchan’s work focuses on the human pathogen </a:t>
            </a:r>
            <a:r>
              <a:rPr lang="en-US" i="1" dirty="0">
                <a:latin typeface="Arial" panose="020B0604020202020204" pitchFamily="34" charset="0"/>
                <a:ea typeface="Bitter"/>
                <a:cs typeface="Arial" panose="020B0604020202020204" pitchFamily="34" charset="0"/>
                <a:sym typeface="Bitter"/>
              </a:rPr>
              <a:t>Pseudomonas aeruginosa</a:t>
            </a:r>
            <a:r>
              <a:rPr lang="en-US" dirty="0">
                <a:latin typeface="Arial" panose="020B0604020202020204" pitchFamily="34" charset="0"/>
                <a:ea typeface="Bitter"/>
                <a:cs typeface="Arial" panose="020B0604020202020204" pitchFamily="34" charset="0"/>
                <a:sym typeface="Bitter"/>
              </a:rPr>
              <a:t>. This bacteria is the leading cause of death in cystic fibrosis patients. A human pathogen is a type of bacteria that causes a disease that is harmful to the human body. In this case, Dr. Patrauchan is studying </a:t>
            </a:r>
            <a:r>
              <a:rPr lang="en-US" i="1" dirty="0">
                <a:latin typeface="Arial" panose="020B0604020202020204" pitchFamily="34" charset="0"/>
                <a:ea typeface="Bitter"/>
                <a:cs typeface="Arial" panose="020B0604020202020204" pitchFamily="34" charset="0"/>
                <a:sym typeface="Bitter"/>
              </a:rPr>
              <a:t>Pseudomonas aeruginosa </a:t>
            </a:r>
            <a:r>
              <a:rPr lang="en-US" dirty="0">
                <a:latin typeface="Arial" panose="020B0604020202020204" pitchFamily="34" charset="0"/>
                <a:ea typeface="Bitter"/>
                <a:cs typeface="Arial" panose="020B0604020202020204" pitchFamily="34" charset="0"/>
                <a:sym typeface="Bitter"/>
              </a:rPr>
              <a:t>because research has shown that it is the bacteria which is associated with cystic fibrosis. </a:t>
            </a:r>
            <a:endParaRPr dirty="0">
              <a:latin typeface="Arial" panose="020B0604020202020204" pitchFamily="34" charset="0"/>
              <a:ea typeface="Bitter"/>
              <a:cs typeface="Arial" panose="020B0604020202020204" pitchFamily="34" charset="0"/>
              <a:sym typeface="Bitter"/>
            </a:endParaRPr>
          </a:p>
        </p:txBody>
      </p:sp>
      <p:sp>
        <p:nvSpPr>
          <p:cNvPr id="2" name="TextBox 1">
            <a:extLst>
              <a:ext uri="{FF2B5EF4-FFF2-40B4-BE49-F238E27FC236}">
                <a16:creationId xmlns:a16="http://schemas.microsoft.com/office/drawing/2014/main" id="{C9C5D65D-835C-F94E-BE1B-9889EF1B649A}"/>
              </a:ext>
            </a:extLst>
          </p:cNvPr>
          <p:cNvSpPr txBox="1"/>
          <p:nvPr/>
        </p:nvSpPr>
        <p:spPr>
          <a:xfrm>
            <a:off x="2758086" y="2047100"/>
            <a:ext cx="2420496" cy="7848302"/>
          </a:xfrm>
          <a:prstGeom prst="rect">
            <a:avLst/>
          </a:prstGeom>
          <a:noFill/>
        </p:spPr>
        <p:txBody>
          <a:bodyPr wrap="square" rtlCol="0">
            <a:spAutoFit/>
          </a:bodyPr>
          <a:lstStyle/>
          <a:p>
            <a:r>
              <a:rPr lang="en-US" dirty="0"/>
              <a:t>Cystic fibrosis is a genetic disease which effects the digestive system and lungs. It often causes lung infections and limits a persons ability to breathe overtime. Cystic fibrosis also causes the body to produce a thick mucus that could potentially obstruct the lungs and pancreas, which can be life threatening. </a:t>
            </a:r>
          </a:p>
          <a:p>
            <a:endParaRPr lang="en-US" dirty="0"/>
          </a:p>
          <a:p>
            <a:r>
              <a:rPr lang="en-US" dirty="0"/>
              <a:t>The mucus clogs airways, and traps bacteria causing repeated lung infections, and eventually causing respiratory failure. In the pancreas the mucus builds up and prevents the pancreas from absorbing essential nutrients. The lack of nutrients can cause malnutrition in CF patients. Many people don’t realize that due to a compromised immune system patients diagnosed with CF have to limit their contact with the outside world in an effort to remain free of germs. This takes a large toll on the quality of life for most patients. </a:t>
            </a:r>
          </a:p>
          <a:p>
            <a:endParaRPr lang="en-US"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2778</TotalTime>
  <Words>428</Words>
  <Application>Microsoft Macintosh PowerPoint</Application>
  <PresentationFormat>Custom</PresentationFormat>
  <Paragraphs>17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UnifrakturMaguntia</vt:lpstr>
      <vt:lpstr>Bitter</vt:lpstr>
      <vt:lpstr>Arial</vt:lpstr>
      <vt:lpstr>Simple Light</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Corinne Washington</cp:lastModifiedBy>
  <cp:revision>10</cp:revision>
  <cp:lastPrinted>2019-05-01T18:56:59Z</cp:lastPrinted>
  <dcterms:modified xsi:type="dcterms:W3CDTF">2019-05-10T19:51:03Z</dcterms:modified>
</cp:coreProperties>
</file>